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6858000" cx="12192000"/>
  <p:notesSz cx="6858000" cy="9144000"/>
  <p:embeddedFontLst>
    <p:embeddedFont>
      <p:font typeface="Bebas Neue"/>
      <p:regular r:id="rId21"/>
    </p:embeddedFont>
    <p:embeddedFont>
      <p:font typeface="Century Gothic"/>
      <p:regular r:id="rId22"/>
      <p:bold r:id="rId23"/>
      <p:italic r:id="rId24"/>
      <p:boldItalic r:id="rId25"/>
    </p:embeddedFont>
    <p:embeddedFont>
      <p:font typeface="Open Sans"/>
      <p:regular r:id="rId26"/>
      <p:bold r:id="rId27"/>
      <p:italic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30" roundtripDataSignature="AMtx7mhMperGDfhkXQgfkQpTWVJkP+iyW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CenturyGothic-regular.fntdata"/><Relationship Id="rId21" Type="http://schemas.openxmlformats.org/officeDocument/2006/relationships/font" Target="fonts/BebasNeue-regular.fntdata"/><Relationship Id="rId24" Type="http://schemas.openxmlformats.org/officeDocument/2006/relationships/font" Target="fonts/CenturyGothic-italic.fntdata"/><Relationship Id="rId23" Type="http://schemas.openxmlformats.org/officeDocument/2006/relationships/font" Target="fonts/CenturyGothic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OpenSans-regular.fntdata"/><Relationship Id="rId25" Type="http://schemas.openxmlformats.org/officeDocument/2006/relationships/font" Target="fonts/CenturyGothic-boldItalic.fntdata"/><Relationship Id="rId28" Type="http://schemas.openxmlformats.org/officeDocument/2006/relationships/font" Target="fonts/OpenSans-italic.fntdata"/><Relationship Id="rId27" Type="http://schemas.openxmlformats.org/officeDocument/2006/relationships/font" Target="fonts/OpenSans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OpenSans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0" Type="http://customschemas.google.com/relationships/presentationmetadata" Target="meta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9" name="Google Shape;59;p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58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0"/>
          </a:p>
        </p:txBody>
      </p:sp>
      <p:sp>
        <p:nvSpPr>
          <p:cNvPr id="162" name="Google Shape;162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58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0"/>
          </a:p>
        </p:txBody>
      </p:sp>
      <p:sp>
        <p:nvSpPr>
          <p:cNvPr id="170" name="Google Shape;170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08ab269510_1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58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0"/>
          </a:p>
        </p:txBody>
      </p:sp>
      <p:sp>
        <p:nvSpPr>
          <p:cNvPr id="177" name="Google Shape;177;g108ab269510_1_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58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0"/>
          </a:p>
        </p:txBody>
      </p:sp>
      <p:sp>
        <p:nvSpPr>
          <p:cNvPr id="184" name="Google Shape;184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cfefcf5bb4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90" name="Google Shape;190;gcfefcf5bb4_0_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96" name="Google Shape;196;p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ae946fa906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" name="Google Shape;69;gae946fa90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10603c5642c_5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85;g10603c5642c_5_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92" name="Google Shape;92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108ab269510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04" name="Google Shape;104;g108ab269510_1_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0603c5642c_6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g10603c5642c_6_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cfefcf5bb4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gcfefcf5bb4_0_5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cfefcf5bb4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gcfefcf5bb4_0_4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7" name="Google Shape;157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HD.png" id="10" name="Google Shape;10;gcfefcf5bb4_3_10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88827" cy="6856215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gcfefcf5bb4_3_107"/>
          <p:cNvSpPr txBox="1"/>
          <p:nvPr>
            <p:ph type="title"/>
          </p:nvPr>
        </p:nvSpPr>
        <p:spPr>
          <a:xfrm>
            <a:off x="685801" y="609600"/>
            <a:ext cx="10131300" cy="14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" name="Google Shape;12;gcfefcf5bb4_3_107"/>
          <p:cNvSpPr txBox="1"/>
          <p:nvPr>
            <p:ph idx="1" type="body"/>
          </p:nvPr>
        </p:nvSpPr>
        <p:spPr>
          <a:xfrm>
            <a:off x="685801" y="2142067"/>
            <a:ext cx="10131300" cy="36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3" name="Google Shape;13;gcfefcf5bb4_3_107"/>
          <p:cNvSpPr txBox="1"/>
          <p:nvPr>
            <p:ph idx="10" type="dt"/>
          </p:nvPr>
        </p:nvSpPr>
        <p:spPr>
          <a:xfrm>
            <a:off x="8589660" y="5870575"/>
            <a:ext cx="1600200" cy="37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gcfefcf5bb4_3_107"/>
          <p:cNvSpPr txBox="1"/>
          <p:nvPr>
            <p:ph idx="11" type="ftr"/>
          </p:nvPr>
        </p:nvSpPr>
        <p:spPr>
          <a:xfrm>
            <a:off x="685800" y="5870575"/>
            <a:ext cx="7827600" cy="37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" name="Google Shape;15;gcfefcf5bb4_3_107"/>
          <p:cNvSpPr txBox="1"/>
          <p:nvPr>
            <p:ph idx="12" type="sldNum"/>
          </p:nvPr>
        </p:nvSpPr>
        <p:spPr>
          <a:xfrm>
            <a:off x="10266060" y="5870575"/>
            <a:ext cx="551100" cy="37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gcfefcf5bb4_3_98"/>
          <p:cNvSpPr txBox="1"/>
          <p:nvPr>
            <p:ph idx="1" type="body"/>
          </p:nvPr>
        </p:nvSpPr>
        <p:spPr>
          <a:xfrm>
            <a:off x="415600" y="5640767"/>
            <a:ext cx="7998300" cy="80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</a:lstStyle>
          <a:p/>
        </p:txBody>
      </p:sp>
      <p:sp>
        <p:nvSpPr>
          <p:cNvPr id="50" name="Google Shape;50;gcfefcf5bb4_3_98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cfefcf5bb4_3_101"/>
          <p:cNvSpPr txBox="1"/>
          <p:nvPr>
            <p:ph hasCustomPrompt="1" type="title"/>
          </p:nvPr>
        </p:nvSpPr>
        <p:spPr>
          <a:xfrm>
            <a:off x="415600" y="1474833"/>
            <a:ext cx="11360700" cy="26181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53" name="Google Shape;53;gcfefcf5bb4_3_101"/>
          <p:cNvSpPr txBox="1"/>
          <p:nvPr>
            <p:ph idx="1" type="body"/>
          </p:nvPr>
        </p:nvSpPr>
        <p:spPr>
          <a:xfrm>
            <a:off x="415600" y="4202967"/>
            <a:ext cx="11360700" cy="1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810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54" name="Google Shape;54;gcfefcf5bb4_3_101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cfefcf5bb4_3_105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gcfefcf5bb4_3_66"/>
          <p:cNvSpPr txBox="1"/>
          <p:nvPr>
            <p:ph type="ctrTitle"/>
          </p:nvPr>
        </p:nvSpPr>
        <p:spPr>
          <a:xfrm>
            <a:off x="415611" y="992767"/>
            <a:ext cx="11360700" cy="27369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9pPr>
          </a:lstStyle>
          <a:p/>
        </p:txBody>
      </p:sp>
      <p:sp>
        <p:nvSpPr>
          <p:cNvPr id="18" name="Google Shape;18;gcfefcf5bb4_3_66"/>
          <p:cNvSpPr txBox="1"/>
          <p:nvPr>
            <p:ph idx="1" type="subTitle"/>
          </p:nvPr>
        </p:nvSpPr>
        <p:spPr>
          <a:xfrm>
            <a:off x="415600" y="3778833"/>
            <a:ext cx="113607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/>
        </p:txBody>
      </p:sp>
      <p:sp>
        <p:nvSpPr>
          <p:cNvPr id="19" name="Google Shape;19;gcfefcf5bb4_3_66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gcfefcf5bb4_3_70"/>
          <p:cNvSpPr txBox="1"/>
          <p:nvPr>
            <p:ph type="title"/>
          </p:nvPr>
        </p:nvSpPr>
        <p:spPr>
          <a:xfrm>
            <a:off x="415600" y="2867800"/>
            <a:ext cx="11360700" cy="112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2" name="Google Shape;22;gcfefcf5bb4_3_70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gcfefcf5bb4_3_73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25" name="Google Shape;25;gcfefcf5bb4_3_73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810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26" name="Google Shape;26;gcfefcf5bb4_3_73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gcfefcf5bb4_3_77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29" name="Google Shape;29;gcfefcf5bb4_3_77"/>
          <p:cNvSpPr txBox="1"/>
          <p:nvPr>
            <p:ph idx="1" type="body"/>
          </p:nvPr>
        </p:nvSpPr>
        <p:spPr>
          <a:xfrm>
            <a:off x="415600" y="1536633"/>
            <a:ext cx="53331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492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302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0" name="Google Shape;30;gcfefcf5bb4_3_77"/>
          <p:cNvSpPr txBox="1"/>
          <p:nvPr>
            <p:ph idx="2" type="body"/>
          </p:nvPr>
        </p:nvSpPr>
        <p:spPr>
          <a:xfrm>
            <a:off x="6443200" y="1536633"/>
            <a:ext cx="53331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492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302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1" name="Google Shape;31;gcfefcf5bb4_3_77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gcfefcf5bb4_3_82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34" name="Google Shape;34;gcfefcf5bb4_3_82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gcfefcf5bb4_3_85"/>
          <p:cNvSpPr txBox="1"/>
          <p:nvPr>
            <p:ph type="title"/>
          </p:nvPr>
        </p:nvSpPr>
        <p:spPr>
          <a:xfrm>
            <a:off x="415600" y="740800"/>
            <a:ext cx="3744000" cy="10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37" name="Google Shape;37;gcfefcf5bb4_3_85"/>
          <p:cNvSpPr txBox="1"/>
          <p:nvPr>
            <p:ph idx="1" type="body"/>
          </p:nvPr>
        </p:nvSpPr>
        <p:spPr>
          <a:xfrm>
            <a:off x="415600" y="1852800"/>
            <a:ext cx="3744000" cy="42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30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8" name="Google Shape;38;gcfefcf5bb4_3_85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gcfefcf5bb4_3_89"/>
          <p:cNvSpPr txBox="1"/>
          <p:nvPr>
            <p:ph type="title"/>
          </p:nvPr>
        </p:nvSpPr>
        <p:spPr>
          <a:xfrm>
            <a:off x="653667" y="600200"/>
            <a:ext cx="8490300" cy="545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/>
        </p:txBody>
      </p:sp>
      <p:sp>
        <p:nvSpPr>
          <p:cNvPr id="41" name="Google Shape;41;gcfefcf5bb4_3_89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cfefcf5bb4_3_92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44;gcfefcf5bb4_3_92"/>
          <p:cNvSpPr txBox="1"/>
          <p:nvPr>
            <p:ph type="title"/>
          </p:nvPr>
        </p:nvSpPr>
        <p:spPr>
          <a:xfrm>
            <a:off x="354000" y="1644233"/>
            <a:ext cx="5393700" cy="19764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/>
        </p:txBody>
      </p:sp>
      <p:sp>
        <p:nvSpPr>
          <p:cNvPr id="45" name="Google Shape;45;gcfefcf5bb4_3_92"/>
          <p:cNvSpPr txBox="1"/>
          <p:nvPr>
            <p:ph idx="1" type="subTitle"/>
          </p:nvPr>
        </p:nvSpPr>
        <p:spPr>
          <a:xfrm>
            <a:off x="354000" y="3737433"/>
            <a:ext cx="5393700" cy="16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6" name="Google Shape;46;gcfefcf5bb4_3_92"/>
          <p:cNvSpPr txBox="1"/>
          <p:nvPr>
            <p:ph idx="2" type="body"/>
          </p:nvPr>
        </p:nvSpPr>
        <p:spPr>
          <a:xfrm>
            <a:off x="6586000" y="965433"/>
            <a:ext cx="5115900" cy="492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-3810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47" name="Google Shape;47;gcfefcf5bb4_3_92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cfefcf5bb4_3_62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gcfefcf5bb4_3_62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●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92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○"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925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■"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925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●"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925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○"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925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■"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925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●"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925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○"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925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■"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gcfefcf5bb4_3_62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5.png"/><Relationship Id="rId4" Type="http://schemas.openxmlformats.org/officeDocument/2006/relationships/hyperlink" Target="http://www.youtube.com/watch?v=_MnLgeJV_JQ" TargetMode="External"/><Relationship Id="rId5" Type="http://schemas.openxmlformats.org/officeDocument/2006/relationships/image" Target="../media/image29.jpg"/><Relationship Id="rId6" Type="http://schemas.openxmlformats.org/officeDocument/2006/relationships/hyperlink" Target="http://www.youtube.com/watch?v=MKl_YgOduwA" TargetMode="External"/><Relationship Id="rId7" Type="http://schemas.openxmlformats.org/officeDocument/2006/relationships/image" Target="../media/image26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png"/><Relationship Id="rId4" Type="http://schemas.openxmlformats.org/officeDocument/2006/relationships/hyperlink" Target="http://www.youtube.com/watch?v=kCAVQ6pmeMo" TargetMode="External"/><Relationship Id="rId5" Type="http://schemas.openxmlformats.org/officeDocument/2006/relationships/image" Target="../media/image34.jpg"/><Relationship Id="rId6" Type="http://schemas.openxmlformats.org/officeDocument/2006/relationships/hyperlink" Target="http://www.youtube.com/watch?v=7q028LQ8qPw" TargetMode="External"/><Relationship Id="rId7" Type="http://schemas.openxmlformats.org/officeDocument/2006/relationships/image" Target="../media/image33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8.png"/><Relationship Id="rId4" Type="http://schemas.openxmlformats.org/officeDocument/2006/relationships/hyperlink" Target="http://www.youtube.com/watch?v=MVbKQBs1SVE" TargetMode="External"/><Relationship Id="rId5" Type="http://schemas.openxmlformats.org/officeDocument/2006/relationships/image" Target="../media/image31.jpg"/><Relationship Id="rId6" Type="http://schemas.openxmlformats.org/officeDocument/2006/relationships/hyperlink" Target="http://www.youtube.com/watch?v=Bck1PRvfM6w" TargetMode="External"/><Relationship Id="rId7" Type="http://schemas.openxmlformats.org/officeDocument/2006/relationships/image" Target="../media/image30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2.png"/><Relationship Id="rId4" Type="http://schemas.openxmlformats.org/officeDocument/2006/relationships/hyperlink" Target="http://nghiaho.com/?page_id=671" TargetMode="External"/><Relationship Id="rId5" Type="http://schemas.openxmlformats.org/officeDocument/2006/relationships/hyperlink" Target="https://ieeexplore.ieee.org/document/4767965" TargetMode="External"/><Relationship Id="rId6" Type="http://schemas.openxmlformats.org/officeDocument/2006/relationships/hyperlink" Target="https://openaccess.thecvf.com/content_cvpr_2017/papers/Cao_Realtime_Multi-Person_2D_CVPR_2017_paper.pdf" TargetMode="External"/><Relationship Id="rId7" Type="http://schemas.openxmlformats.org/officeDocument/2006/relationships/hyperlink" Target="https://github.com/google/mediapipe" TargetMode="External"/><Relationship Id="rId8" Type="http://schemas.openxmlformats.org/officeDocument/2006/relationships/hyperlink" Target="http://www.open3d.org/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7.png"/><Relationship Id="rId4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2.png"/><Relationship Id="rId4" Type="http://schemas.openxmlformats.org/officeDocument/2006/relationships/hyperlink" Target="http://www.youtube.com/watch?v=IbKou6wLScc" TargetMode="External"/><Relationship Id="rId5" Type="http://schemas.openxmlformats.org/officeDocument/2006/relationships/image" Target="../media/image7.jpg"/><Relationship Id="rId6" Type="http://schemas.openxmlformats.org/officeDocument/2006/relationships/hyperlink" Target="http://www.youtube.com/watch?v=pnTb9aGdZcM" TargetMode="External"/><Relationship Id="rId7" Type="http://schemas.openxmlformats.org/officeDocument/2006/relationships/image" Target="../media/image2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3.png"/><Relationship Id="rId4" Type="http://schemas.openxmlformats.org/officeDocument/2006/relationships/hyperlink" Target="http://www.youtube.com/watch?v=vs148ZLqWtI" TargetMode="External"/><Relationship Id="rId5" Type="http://schemas.openxmlformats.org/officeDocument/2006/relationships/image" Target="../media/image3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Relationship Id="rId4" Type="http://schemas.openxmlformats.org/officeDocument/2006/relationships/image" Target="../media/image13.png"/><Relationship Id="rId5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0.png"/><Relationship Id="rId4" Type="http://schemas.openxmlformats.org/officeDocument/2006/relationships/image" Target="../media/image6.png"/><Relationship Id="rId5" Type="http://schemas.openxmlformats.org/officeDocument/2006/relationships/image" Target="../media/image11.png"/><Relationship Id="rId6" Type="http://schemas.openxmlformats.org/officeDocument/2006/relationships/image" Target="../media/image10.png"/><Relationship Id="rId7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1.png"/><Relationship Id="rId4" Type="http://schemas.openxmlformats.org/officeDocument/2006/relationships/image" Target="../media/image12.png"/><Relationship Id="rId5" Type="http://schemas.openxmlformats.org/officeDocument/2006/relationships/image" Target="../media/image15.png"/><Relationship Id="rId6" Type="http://schemas.openxmlformats.org/officeDocument/2006/relationships/image" Target="../media/image14.png"/><Relationship Id="rId7" Type="http://schemas.openxmlformats.org/officeDocument/2006/relationships/image" Target="../media/image2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71" y="0"/>
            <a:ext cx="12186458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8"/>
          <p:cNvSpPr/>
          <p:nvPr/>
        </p:nvSpPr>
        <p:spPr>
          <a:xfrm>
            <a:off x="-1116628" y="-2951703"/>
            <a:ext cx="8214114" cy="8557846"/>
          </a:xfrm>
          <a:prstGeom prst="ellipse">
            <a:avLst/>
          </a:prstGeom>
          <a:solidFill>
            <a:srgbClr val="1A112D">
              <a:alpha val="91372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18"/>
          <p:cNvSpPr txBox="1"/>
          <p:nvPr/>
        </p:nvSpPr>
        <p:spPr>
          <a:xfrm>
            <a:off x="-1" y="4184073"/>
            <a:ext cx="3879273" cy="2673927"/>
          </a:xfrm>
          <a:prstGeom prst="rect">
            <a:avLst/>
          </a:prstGeom>
          <a:solidFill>
            <a:schemeClr val="dk1">
              <a:alpha val="91372"/>
            </a:schemeClr>
          </a:solidFill>
          <a:ln>
            <a:noFill/>
          </a:ln>
        </p:spPr>
        <p:txBody>
          <a:bodyPr anchorCtr="1" anchor="ctr" bIns="45700" lIns="91425" spcFirstLastPara="1" rIns="91425" wrap="square" tIns="45700">
            <a:norm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80"/>
              <a:buFont typeface="Arial"/>
              <a:buNone/>
            </a:pPr>
            <a:r>
              <a:rPr b="0" i="0" lang="en-US" sz="2380" u="none" cap="none" strike="noStrik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PRESENTED BY:</a:t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7345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70"/>
              <a:buFont typeface="Bebas Neue"/>
              <a:buChar char="-"/>
            </a:pPr>
            <a:r>
              <a:rPr b="0" i="0" lang="en-US" sz="1870" u="none" cap="none" strike="noStrik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AADIT PATEL </a:t>
            </a:r>
            <a:endParaRPr b="0" i="0" sz="1870" u="none" cap="none" strike="noStrike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indent="-347345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70"/>
              <a:buFont typeface="Bebas Neue"/>
              <a:buChar char="-"/>
            </a:pPr>
            <a:r>
              <a:rPr b="0" i="0" lang="en-US" sz="1870" u="none" cap="none" strike="noStrik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Ankit Billa</a:t>
            </a:r>
            <a:endParaRPr b="0" i="0" sz="1870" u="none" cap="none" strike="noStrike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indent="-347345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70"/>
              <a:buFont typeface="Bebas Neue"/>
              <a:buChar char="-"/>
            </a:pPr>
            <a:r>
              <a:rPr b="0" i="0" lang="en-US" sz="1870" u="none" cap="none" strike="noStrik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Daniel STEKOL</a:t>
            </a:r>
            <a:endParaRPr b="0" i="0" sz="1870" u="none" cap="none" strike="noStrike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indent="-347345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70"/>
              <a:buFont typeface="Bebas Neue"/>
              <a:buChar char="-"/>
            </a:pPr>
            <a:r>
              <a:rPr b="0" i="0" lang="en-US" sz="1870" u="none" cap="none" strike="noStrik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Evan GRANT</a:t>
            </a:r>
            <a:endParaRPr b="0" i="0" sz="1870" u="none" cap="none" strike="noStrike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indent="-347345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70"/>
              <a:buFont typeface="Bebas Neue"/>
              <a:buChar char="-"/>
            </a:pPr>
            <a:r>
              <a:rPr b="0" i="0" lang="en-US" sz="1870" u="none" cap="none" strike="noStrik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Nicholas GURNARD</a:t>
            </a:r>
            <a:endParaRPr b="0" i="0" sz="1870" u="none" cap="none" strike="noStrike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indent="-347345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70"/>
              <a:buFont typeface="Bebas Neue"/>
              <a:buChar char="-"/>
            </a:pPr>
            <a:r>
              <a:rPr b="0" i="0" lang="en-US" sz="1870" u="none" cap="none" strike="noStrik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RiTHWIK UDAYAGIRI</a:t>
            </a:r>
            <a:endParaRPr b="0" i="0" sz="1870" u="none" cap="none" strike="noStrike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64" name="Google Shape;64;p18"/>
          <p:cNvSpPr txBox="1"/>
          <p:nvPr/>
        </p:nvSpPr>
        <p:spPr>
          <a:xfrm>
            <a:off x="150349" y="344312"/>
            <a:ext cx="7309500" cy="1158600"/>
          </a:xfrm>
          <a:prstGeom prst="rect">
            <a:avLst/>
          </a:prstGeom>
          <a:noFill/>
          <a:ln>
            <a:noFill/>
          </a:ln>
          <a:effectLst>
            <a:outerShdw blurRad="50800" rotWithShape="0" algn="ctr" dir="5400000" dist="50800">
              <a:schemeClr val="dk1"/>
            </a:outerShdw>
          </a:effectLst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entury Gothic"/>
              <a:buNone/>
            </a:pPr>
            <a:r>
              <a:rPr b="1" i="0" lang="en-US" sz="6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3D Scene Flow</a:t>
            </a:r>
            <a:endParaRPr b="1" i="0" sz="66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5" name="Google Shape;65;p18"/>
          <p:cNvSpPr txBox="1"/>
          <p:nvPr/>
        </p:nvSpPr>
        <p:spPr>
          <a:xfrm>
            <a:off x="1" y="3311466"/>
            <a:ext cx="3879272" cy="862500"/>
          </a:xfrm>
          <a:prstGeom prst="rect">
            <a:avLst/>
          </a:prstGeom>
          <a:solidFill>
            <a:srgbClr val="FF0000">
              <a:alpha val="69411"/>
            </a:srgbClr>
          </a:solidFill>
          <a:ln>
            <a:noFill/>
          </a:ln>
        </p:spPr>
        <p:txBody>
          <a:bodyPr anchorCtr="1" anchor="ctr" bIns="45700" lIns="91425" spcFirstLastPara="1" rIns="91425" wrap="square" tIns="45700">
            <a:norm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80"/>
              <a:buFont typeface="Arial"/>
              <a:buNone/>
            </a:pPr>
            <a:r>
              <a:rPr b="1" i="0" lang="en-US" sz="2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CIS-581 Final Project</a:t>
            </a:r>
            <a:endParaRPr b="0" i="0" sz="10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" name="Google Shape;66;p18"/>
          <p:cNvSpPr txBox="1"/>
          <p:nvPr/>
        </p:nvSpPr>
        <p:spPr>
          <a:xfrm>
            <a:off x="150349" y="1502911"/>
            <a:ext cx="6753845" cy="474351"/>
          </a:xfrm>
          <a:prstGeom prst="rect">
            <a:avLst/>
          </a:prstGeom>
          <a:noFill/>
          <a:ln>
            <a:noFill/>
          </a:ln>
          <a:effectLst>
            <a:outerShdw blurRad="50800" rotWithShape="0" algn="ctr" dir="5400000" dist="50800">
              <a:schemeClr val="dk1"/>
            </a:outerShdw>
          </a:effectLst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entury Gothic"/>
              <a:buNone/>
            </a:pPr>
            <a:r>
              <a:rPr b="1" i="0" lang="en-US" sz="2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for Mesh-Subject Correspondence Tracking</a:t>
            </a:r>
            <a:endParaRPr b="1" i="0" sz="24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"/>
          <p:cNvSpPr txBox="1"/>
          <p:nvPr/>
        </p:nvSpPr>
        <p:spPr>
          <a:xfrm>
            <a:off x="7306964" y="937352"/>
            <a:ext cx="3607800" cy="621300"/>
          </a:xfrm>
          <a:prstGeom prst="rect">
            <a:avLst/>
          </a:prstGeom>
          <a:noFill/>
          <a:ln>
            <a:noFill/>
          </a:ln>
          <a:effectLst>
            <a:outerShdw blurRad="76200" rotWithShape="0" algn="ctr" dir="5400000" dist="38100">
              <a:schemeClr val="dk1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ebas Neue"/>
              <a:buNone/>
            </a:pPr>
            <a:r>
              <a:rPr b="0" i="0" lang="en-US" sz="3600" u="none" cap="none" strike="noStrik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MESH TRANSFORMATION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2"/>
          <p:cNvSpPr txBox="1"/>
          <p:nvPr/>
        </p:nvSpPr>
        <p:spPr>
          <a:xfrm>
            <a:off x="2096140" y="937352"/>
            <a:ext cx="2386200" cy="621300"/>
          </a:xfrm>
          <a:prstGeom prst="rect">
            <a:avLst/>
          </a:prstGeom>
          <a:noFill/>
          <a:ln>
            <a:noFill/>
          </a:ln>
          <a:effectLst>
            <a:outerShdw blurRad="76200" rotWithShape="0" algn="ctr" dir="5400000" dist="38100">
              <a:schemeClr val="dk1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ebas Neue"/>
              <a:buNone/>
            </a:pPr>
            <a:r>
              <a:rPr b="0" i="0" lang="en-US" sz="3600" u="none" cap="none" strike="noStrik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ORIGINAL VIDEO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6" name="Google Shape;166;p2" title="Copy of test1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22663" y="2066126"/>
            <a:ext cx="5533150" cy="4149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" title="test1 origin center head">
            <a:hlinkClick r:id="rId6"/>
          </p:cNvPr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439373" y="2066125"/>
            <a:ext cx="5533166" cy="414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"/>
          <p:cNvSpPr txBox="1"/>
          <p:nvPr/>
        </p:nvSpPr>
        <p:spPr>
          <a:xfrm>
            <a:off x="3204750" y="455550"/>
            <a:ext cx="5782500" cy="1016700"/>
          </a:xfrm>
          <a:prstGeom prst="rect">
            <a:avLst/>
          </a:prstGeom>
          <a:noFill/>
          <a:ln>
            <a:noFill/>
          </a:ln>
          <a:effectLst>
            <a:outerShdw blurRad="76200" rotWithShape="0" algn="ctr" dir="5400000" dist="38100">
              <a:schemeClr val="dk1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ebas Neue"/>
              <a:buNone/>
            </a:pPr>
            <a:r>
              <a:rPr b="0" i="0" lang="en-US" sz="6000" u="none" cap="none" strike="noStrik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SUPERIMPOSED VIDEO</a:t>
            </a:r>
            <a:endParaRPr b="0" i="0" sz="6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3" name="Google Shape;173;p3" title="Copy of FINAL result sk2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13751" y="1994053"/>
            <a:ext cx="5588800" cy="419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3" title="test1">
            <a:hlinkClick r:id="rId6"/>
          </p:cNvPr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305150" y="1994050"/>
            <a:ext cx="5588800" cy="41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08ab269510_1_18"/>
          <p:cNvSpPr txBox="1"/>
          <p:nvPr/>
        </p:nvSpPr>
        <p:spPr>
          <a:xfrm>
            <a:off x="3204750" y="455550"/>
            <a:ext cx="5782500" cy="1016700"/>
          </a:xfrm>
          <a:prstGeom prst="rect">
            <a:avLst/>
          </a:prstGeom>
          <a:noFill/>
          <a:ln>
            <a:noFill/>
          </a:ln>
          <a:effectLst>
            <a:outerShdw blurRad="76200" rotWithShape="0" algn="ctr" dir="5400000" dist="38100">
              <a:schemeClr val="dk1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ebas Neue"/>
              <a:buNone/>
            </a:pPr>
            <a:r>
              <a:rPr b="0" i="0" lang="en-US" sz="6000" u="none" cap="none" strike="noStrik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SUPERIMPOSED VIDEO</a:t>
            </a:r>
            <a:endParaRPr b="0" i="0" sz="6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0" name="Google Shape;180;g108ab269510_1_18" title="rithwik translation 1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94025" y="1979100"/>
            <a:ext cx="5588800" cy="419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g108ab269510_1_18" title="FINAL result sk5">
            <a:hlinkClick r:id="rId6"/>
          </p:cNvPr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53125" y="1979100"/>
            <a:ext cx="5588800" cy="41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4"/>
          <p:cNvSpPr txBox="1"/>
          <p:nvPr>
            <p:ph idx="1" type="body"/>
          </p:nvPr>
        </p:nvSpPr>
        <p:spPr>
          <a:xfrm>
            <a:off x="685801" y="2280897"/>
            <a:ext cx="11025300" cy="3721259"/>
          </a:xfrm>
          <a:prstGeom prst="rect">
            <a:avLst/>
          </a:prstGeom>
          <a:solidFill>
            <a:schemeClr val="dk1">
              <a:alpha val="6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492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Char char="•"/>
            </a:pPr>
            <a:r>
              <a:rPr lang="en-US" sz="1900">
                <a:solidFill>
                  <a:srgbClr val="FFFFFF"/>
                </a:solidFill>
              </a:rPr>
              <a:t>Alignment</a:t>
            </a:r>
            <a:endParaRPr sz="1900">
              <a:solidFill>
                <a:srgbClr val="FFFFFF"/>
              </a:solidFill>
            </a:endParaRPr>
          </a:p>
          <a:p>
            <a:pPr indent="-3492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Char char="•"/>
            </a:pPr>
            <a:r>
              <a:rPr lang="en-US" sz="1900">
                <a:solidFill>
                  <a:srgbClr val="FFFFFF"/>
                </a:solidFill>
              </a:rPr>
              <a:t>Translation</a:t>
            </a:r>
            <a:endParaRPr sz="1900">
              <a:solidFill>
                <a:srgbClr val="FFFFFF"/>
              </a:solidFill>
            </a:endParaRPr>
          </a:p>
          <a:p>
            <a:pPr indent="-3492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Char char="•"/>
            </a:pPr>
            <a:r>
              <a:rPr lang="en-US" sz="1900">
                <a:solidFill>
                  <a:srgbClr val="FFFFFF"/>
                </a:solidFill>
              </a:rPr>
              <a:t>Scale</a:t>
            </a:r>
            <a:endParaRPr sz="1900">
              <a:solidFill>
                <a:srgbClr val="FFFFFF"/>
              </a:solidFill>
            </a:endParaRPr>
          </a:p>
          <a:p>
            <a:pPr indent="-3492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Char char="•"/>
            </a:pPr>
            <a:r>
              <a:rPr lang="en-US" sz="1900">
                <a:solidFill>
                  <a:srgbClr val="FFFFFF"/>
                </a:solidFill>
              </a:rPr>
              <a:t>Axes</a:t>
            </a:r>
            <a:endParaRPr sz="1900">
              <a:solidFill>
                <a:srgbClr val="FFFFFF"/>
              </a:solidFill>
            </a:endParaRPr>
          </a:p>
          <a:p>
            <a:pPr indent="-3492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Char char="•"/>
            </a:pPr>
            <a:r>
              <a:rPr lang="en-US" sz="1900">
                <a:solidFill>
                  <a:srgbClr val="FFFFFF"/>
                </a:solidFill>
              </a:rPr>
              <a:t>Depth</a:t>
            </a:r>
            <a:endParaRPr sz="1900">
              <a:solidFill>
                <a:srgbClr val="FFFFFF"/>
              </a:solidFill>
            </a:endParaRPr>
          </a:p>
          <a:p>
            <a:pPr indent="-3492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Char char="•"/>
            </a:pPr>
            <a:r>
              <a:rPr lang="en-US" sz="1900">
                <a:solidFill>
                  <a:srgbClr val="FFFFFF"/>
                </a:solidFill>
              </a:rPr>
              <a:t>Libraries and dependencies</a:t>
            </a:r>
            <a:endParaRPr sz="1900">
              <a:solidFill>
                <a:srgbClr val="FFFFFF"/>
              </a:solidFill>
            </a:endParaRPr>
          </a:p>
        </p:txBody>
      </p:sp>
      <p:sp>
        <p:nvSpPr>
          <p:cNvPr id="187" name="Google Shape;187;p4"/>
          <p:cNvSpPr txBox="1"/>
          <p:nvPr/>
        </p:nvSpPr>
        <p:spPr>
          <a:xfrm>
            <a:off x="685799" y="743975"/>
            <a:ext cx="8083200" cy="894900"/>
          </a:xfrm>
          <a:prstGeom prst="rect">
            <a:avLst/>
          </a:prstGeom>
          <a:noFill/>
          <a:ln>
            <a:noFill/>
          </a:ln>
          <a:effectLst>
            <a:outerShdw blurRad="444500" rotWithShape="0" algn="ctr" dir="5400000" dist="38100">
              <a:schemeClr val="dk1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Bebas Neue"/>
              <a:buNone/>
            </a:pPr>
            <a:r>
              <a:rPr b="0" i="0" lang="en-US" sz="7000" u="none" cap="none" strike="noStrik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CHALLENGES FACED</a:t>
            </a:r>
            <a:endParaRPr b="0" i="0" sz="7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cfefcf5bb4_0_32"/>
          <p:cNvSpPr txBox="1"/>
          <p:nvPr/>
        </p:nvSpPr>
        <p:spPr>
          <a:xfrm>
            <a:off x="483407" y="422822"/>
            <a:ext cx="7309500" cy="1158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entury Gothic"/>
              <a:buNone/>
            </a:pPr>
            <a:r>
              <a:rPr b="1" i="0" lang="en-US" sz="6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REFERENCES</a:t>
            </a:r>
            <a:endParaRPr b="0" i="0" sz="6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gcfefcf5bb4_0_32"/>
          <p:cNvSpPr txBox="1"/>
          <p:nvPr/>
        </p:nvSpPr>
        <p:spPr>
          <a:xfrm>
            <a:off x="829050" y="1976025"/>
            <a:ext cx="10533900" cy="23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746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Calibri"/>
              <a:buChar char="●"/>
            </a:pPr>
            <a:r>
              <a:rPr b="0" i="0" lang="en-US" sz="2300" u="sng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Finding optimal rotation and translation between corresponding 3D points</a:t>
            </a:r>
            <a:r>
              <a:rPr b="0" i="0" lang="en-US" sz="2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[6]</a:t>
            </a:r>
            <a:endParaRPr b="0" i="0" sz="23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746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Calibri"/>
              <a:buChar char="●"/>
            </a:pPr>
            <a:r>
              <a:rPr b="0" i="0" lang="en-US" sz="2300" u="sng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Least-squares fitting of two 3-D point sets</a:t>
            </a:r>
            <a:r>
              <a:rPr b="0" i="0" lang="en-US" sz="2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[3]</a:t>
            </a:r>
            <a:endParaRPr b="0" i="0" sz="23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746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Calibri"/>
              <a:buChar char="●"/>
            </a:pPr>
            <a:r>
              <a:rPr b="0" i="0" lang="en-US" sz="2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PyTorch 3D [4]</a:t>
            </a:r>
            <a:endParaRPr b="0" i="0" sz="23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746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Calibri"/>
              <a:buChar char="●"/>
            </a:pPr>
            <a:r>
              <a:rPr b="0" i="0" lang="en-US" sz="2300" u="sng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OpenPose: realtime multi-person 2D pose estimation using Part Affinity Fields</a:t>
            </a:r>
            <a:r>
              <a:rPr b="0" i="0" lang="en-US" sz="2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[1]</a:t>
            </a:r>
            <a:endParaRPr b="0" i="0" sz="23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746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Calibri"/>
              <a:buChar char="●"/>
            </a:pPr>
            <a:r>
              <a:rPr b="0" i="0" lang="en-US" sz="2300" u="sng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MediaPipe: A Framework for Building Perception Pipelines</a:t>
            </a:r>
            <a:r>
              <a:rPr b="0" i="0" lang="en-US" sz="2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[2]</a:t>
            </a:r>
            <a:endParaRPr b="0" i="0" sz="23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746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Calibri"/>
              <a:buChar char="●"/>
            </a:pPr>
            <a:r>
              <a:rPr b="0" i="0" lang="en-US" sz="2300" u="sng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http://www.open3d.org/</a:t>
            </a:r>
            <a:r>
              <a:rPr b="0" i="0" lang="en-US" sz="2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[5]</a:t>
            </a:r>
            <a:endParaRPr b="0" i="0" sz="23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ight spots" id="198" name="Google Shape;198;p23"/>
          <p:cNvPicPr preferRelativeResize="0"/>
          <p:nvPr/>
        </p:nvPicPr>
        <p:blipFill rotWithShape="1">
          <a:blip r:embed="rId3">
            <a:alphaModFix amt="20000"/>
          </a:blip>
          <a:srcRect b="0" l="0" r="0" t="0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23"/>
          <p:cNvSpPr txBox="1"/>
          <p:nvPr>
            <p:ph type="ctrTitle"/>
          </p:nvPr>
        </p:nvSpPr>
        <p:spPr>
          <a:xfrm>
            <a:off x="2375411" y="2696348"/>
            <a:ext cx="6982200" cy="1465200"/>
          </a:xfrm>
          <a:prstGeom prst="rect">
            <a:avLst/>
          </a:prstGeom>
          <a:noFill/>
          <a:ln>
            <a:noFill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800"/>
              <a:buFont typeface="Century Gothic"/>
              <a:buNone/>
            </a:pPr>
            <a:r>
              <a:rPr b="1" lang="en-US" sz="8800">
                <a:latin typeface="Century Gothic"/>
                <a:ea typeface="Century Gothic"/>
                <a:cs typeface="Century Gothic"/>
                <a:sym typeface="Century Gothic"/>
              </a:rPr>
              <a:t>THANK YOU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F1435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gae946fa906_0_0"/>
          <p:cNvPicPr preferRelativeResize="0"/>
          <p:nvPr/>
        </p:nvPicPr>
        <p:blipFill rotWithShape="1">
          <a:blip r:embed="rId3">
            <a:alphaModFix/>
          </a:blip>
          <a:srcRect b="4694" l="6352" r="21864" t="2685"/>
          <a:stretch/>
        </p:blipFill>
        <p:spPr>
          <a:xfrm>
            <a:off x="0" y="16175"/>
            <a:ext cx="551735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gae946fa906_0_0"/>
          <p:cNvSpPr/>
          <p:nvPr/>
        </p:nvSpPr>
        <p:spPr>
          <a:xfrm>
            <a:off x="5781050" y="1005300"/>
            <a:ext cx="4825500" cy="4740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54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Exploring and choosing from Human Pose Estimation Models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gae946fa906_0_0"/>
          <p:cNvSpPr/>
          <p:nvPr/>
        </p:nvSpPr>
        <p:spPr>
          <a:xfrm>
            <a:off x="5780800" y="2091525"/>
            <a:ext cx="4825500" cy="5457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54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MediaPipe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gae946fa906_0_0"/>
          <p:cNvSpPr/>
          <p:nvPr/>
        </p:nvSpPr>
        <p:spPr>
          <a:xfrm>
            <a:off x="5780800" y="3182925"/>
            <a:ext cx="4825500" cy="5457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54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Homography computation to obtain Transformation Matrices</a:t>
            </a:r>
            <a:endParaRPr b="0" i="0" sz="14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5" name="Google Shape;75;gae946fa906_0_0"/>
          <p:cNvSpPr/>
          <p:nvPr/>
        </p:nvSpPr>
        <p:spPr>
          <a:xfrm>
            <a:off x="5780800" y="4274325"/>
            <a:ext cx="4825500" cy="5457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54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3D mesh and ROI alignment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gae946fa906_0_0"/>
          <p:cNvSpPr txBox="1"/>
          <p:nvPr>
            <p:ph type="title"/>
          </p:nvPr>
        </p:nvSpPr>
        <p:spPr>
          <a:xfrm rot="5400000">
            <a:off x="8118301" y="2784278"/>
            <a:ext cx="6841800" cy="1305600"/>
          </a:xfrm>
          <a:prstGeom prst="rect">
            <a:avLst/>
          </a:prstGeom>
          <a:solidFill>
            <a:srgbClr val="FF0000">
              <a:alpha val="6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Bebas Neue"/>
              <a:buNone/>
            </a:pPr>
            <a:r>
              <a:rPr lang="en-US" sz="7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TIMELINE</a:t>
            </a:r>
            <a:endParaRPr sz="4000">
              <a:solidFill>
                <a:schemeClr val="lt1"/>
              </a:solidFill>
            </a:endParaRPr>
          </a:p>
        </p:txBody>
      </p:sp>
      <p:cxnSp>
        <p:nvCxnSpPr>
          <p:cNvPr id="77" name="Google Shape;77;gae946fa906_0_0"/>
          <p:cNvCxnSpPr>
            <a:stCxn id="73" idx="2"/>
            <a:endCxn id="74" idx="0"/>
          </p:cNvCxnSpPr>
          <p:nvPr/>
        </p:nvCxnSpPr>
        <p:spPr>
          <a:xfrm>
            <a:off x="8193550" y="2637225"/>
            <a:ext cx="0" cy="545700"/>
          </a:xfrm>
          <a:prstGeom prst="straightConnector1">
            <a:avLst/>
          </a:prstGeom>
          <a:noFill/>
          <a:ln cap="flat" cmpd="sng" w="9525">
            <a:solidFill>
              <a:srgbClr val="E53F6F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78" name="Google Shape;78;gae946fa906_0_0"/>
          <p:cNvCxnSpPr>
            <a:stCxn id="74" idx="2"/>
            <a:endCxn id="75" idx="0"/>
          </p:cNvCxnSpPr>
          <p:nvPr/>
        </p:nvCxnSpPr>
        <p:spPr>
          <a:xfrm>
            <a:off x="8193550" y="3728625"/>
            <a:ext cx="0" cy="545700"/>
          </a:xfrm>
          <a:prstGeom prst="straightConnector1">
            <a:avLst/>
          </a:prstGeom>
          <a:noFill/>
          <a:ln cap="flat" cmpd="sng" w="9525">
            <a:solidFill>
              <a:srgbClr val="E53F6F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79" name="Google Shape;79;gae946fa906_0_0"/>
          <p:cNvSpPr/>
          <p:nvPr/>
        </p:nvSpPr>
        <p:spPr>
          <a:xfrm>
            <a:off x="5780800" y="5384300"/>
            <a:ext cx="4825500" cy="5457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54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Superimposing 3D mesh on each frame in the correct place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0" name="Google Shape;80;gae946fa906_0_0"/>
          <p:cNvCxnSpPr>
            <a:endCxn id="73" idx="0"/>
          </p:cNvCxnSpPr>
          <p:nvPr/>
        </p:nvCxnSpPr>
        <p:spPr>
          <a:xfrm>
            <a:off x="8193550" y="1479225"/>
            <a:ext cx="0" cy="612300"/>
          </a:xfrm>
          <a:prstGeom prst="straightConnector1">
            <a:avLst/>
          </a:prstGeom>
          <a:noFill/>
          <a:ln cap="flat" cmpd="sng" w="9525">
            <a:solidFill>
              <a:srgbClr val="E53F6F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81" name="Google Shape;81;gae946fa906_0_0"/>
          <p:cNvCxnSpPr/>
          <p:nvPr/>
        </p:nvCxnSpPr>
        <p:spPr>
          <a:xfrm>
            <a:off x="4367600" y="4790629"/>
            <a:ext cx="0" cy="545700"/>
          </a:xfrm>
          <a:prstGeom prst="straightConnector1">
            <a:avLst/>
          </a:prstGeom>
          <a:noFill/>
          <a:ln cap="flat" cmpd="sng" w="9525">
            <a:solidFill>
              <a:srgbClr val="E53F6F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82" name="Google Shape;82;gae946fa906_0_0"/>
          <p:cNvCxnSpPr/>
          <p:nvPr/>
        </p:nvCxnSpPr>
        <p:spPr>
          <a:xfrm>
            <a:off x="8193550" y="4838600"/>
            <a:ext cx="0" cy="545700"/>
          </a:xfrm>
          <a:prstGeom prst="straightConnector1">
            <a:avLst/>
          </a:prstGeom>
          <a:noFill/>
          <a:ln cap="flat" cmpd="sng" w="9525">
            <a:solidFill>
              <a:srgbClr val="E53F6F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0603c5642c_5_14"/>
          <p:cNvSpPr txBox="1"/>
          <p:nvPr/>
        </p:nvSpPr>
        <p:spPr>
          <a:xfrm>
            <a:off x="304799" y="436400"/>
            <a:ext cx="2745600" cy="86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Bebas Neue"/>
              <a:buNone/>
            </a:pPr>
            <a:r>
              <a:rPr b="0" i="0" lang="en-US" sz="7200" u="none" cap="none" strike="noStrik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PIPELINE</a:t>
            </a:r>
            <a:endParaRPr b="0" i="0" sz="72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" name="Google Shape;88;g10603c5642c_5_14"/>
          <p:cNvSpPr/>
          <p:nvPr/>
        </p:nvSpPr>
        <p:spPr>
          <a:xfrm>
            <a:off x="0" y="1651000"/>
            <a:ext cx="12192000" cy="5207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9" name="Google Shape;89;g10603c5642c_5_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2400" y="1865376"/>
            <a:ext cx="12192000" cy="41940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3"/>
          <p:cNvSpPr/>
          <p:nvPr/>
        </p:nvSpPr>
        <p:spPr>
          <a:xfrm>
            <a:off x="0" y="1619100"/>
            <a:ext cx="12192000" cy="5238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13"/>
          <p:cNvSpPr txBox="1"/>
          <p:nvPr>
            <p:ph type="title"/>
          </p:nvPr>
        </p:nvSpPr>
        <p:spPr>
          <a:xfrm>
            <a:off x="276650" y="212575"/>
            <a:ext cx="2988000" cy="569400"/>
          </a:xfrm>
          <a:prstGeom prst="rect">
            <a:avLst/>
          </a:prstGeom>
          <a:noFill/>
          <a:ln>
            <a:noFill/>
          </a:ln>
          <a:effectLst>
            <a:outerShdw blurRad="444500" rotWithShape="0" algn="ctr" dir="5400000" dist="38100">
              <a:schemeClr val="dk1"/>
            </a:outerShdw>
          </a:effectLst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19990"/>
              <a:buFont typeface="Bebas Neue"/>
              <a:buNone/>
            </a:pPr>
            <a:r>
              <a:rPr lang="en-US" sz="3000">
                <a:solidFill>
                  <a:srgbClr val="FF0000"/>
                </a:solidFill>
                <a:latin typeface="Bebas Neue"/>
                <a:ea typeface="Bebas Neue"/>
                <a:cs typeface="Bebas Neue"/>
                <a:sym typeface="Bebas Neue"/>
              </a:rPr>
              <a:t>HUMAN POSE ESTIMATION</a:t>
            </a:r>
            <a:endParaRPr sz="3000">
              <a:solidFill>
                <a:srgbClr val="FF0000"/>
              </a:solidFill>
            </a:endParaRPr>
          </a:p>
        </p:txBody>
      </p:sp>
      <p:sp>
        <p:nvSpPr>
          <p:cNvPr id="96" name="Google Shape;96;p13"/>
          <p:cNvSpPr txBox="1"/>
          <p:nvPr/>
        </p:nvSpPr>
        <p:spPr>
          <a:xfrm>
            <a:off x="2573010" y="1711775"/>
            <a:ext cx="10140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2500" u="none" cap="none" strike="noStrike">
                <a:solidFill>
                  <a:srgbClr val="7AC4DE"/>
                </a:solidFill>
                <a:latin typeface="Calibri"/>
                <a:ea typeface="Calibri"/>
                <a:cs typeface="Calibri"/>
                <a:sym typeface="Calibri"/>
              </a:rPr>
              <a:t>SLOW</a:t>
            </a:r>
            <a:endParaRPr b="1" i="0" sz="2500" u="none" cap="none" strike="noStrike">
              <a:solidFill>
                <a:srgbClr val="7AC4D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13"/>
          <p:cNvSpPr txBox="1"/>
          <p:nvPr/>
        </p:nvSpPr>
        <p:spPr>
          <a:xfrm>
            <a:off x="8790275" y="1711763"/>
            <a:ext cx="8295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en-US" sz="2500" u="none" cap="none" strike="noStrike">
                <a:solidFill>
                  <a:srgbClr val="7AC4DE"/>
                </a:solidFill>
                <a:latin typeface="Calibri"/>
                <a:ea typeface="Calibri"/>
                <a:cs typeface="Calibri"/>
                <a:sym typeface="Calibri"/>
              </a:rPr>
              <a:t>FAST</a:t>
            </a:r>
            <a:endParaRPr b="1" i="0" sz="2500" u="none" cap="none" strike="noStrike">
              <a:solidFill>
                <a:srgbClr val="7AC4D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8" name="Google Shape;98;p13" title="openPose video1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18775" y="2288251"/>
            <a:ext cx="5722475" cy="429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3" title="openPose vdeo2">
            <a:hlinkClick r:id="rId6"/>
          </p:cNvPr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367425" y="2323725"/>
            <a:ext cx="5675194" cy="4256375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3"/>
          <p:cNvSpPr txBox="1"/>
          <p:nvPr/>
        </p:nvSpPr>
        <p:spPr>
          <a:xfrm>
            <a:off x="270900" y="566375"/>
            <a:ext cx="51228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en-US" sz="4800" u="none" cap="none" strike="noStrik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openpose Approach</a:t>
            </a:r>
            <a:endParaRPr b="0" i="0" sz="4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13"/>
          <p:cNvSpPr txBox="1"/>
          <p:nvPr/>
        </p:nvSpPr>
        <p:spPr>
          <a:xfrm>
            <a:off x="10576525" y="220225"/>
            <a:ext cx="1466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Reference: 1</a:t>
            </a:r>
            <a:endParaRPr b="0" i="0" sz="2400" u="none" cap="none" strike="noStrike">
              <a:solidFill>
                <a:srgbClr val="00000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08ab269510_1_4"/>
          <p:cNvSpPr/>
          <p:nvPr/>
        </p:nvSpPr>
        <p:spPr>
          <a:xfrm>
            <a:off x="0" y="1542900"/>
            <a:ext cx="12192000" cy="55059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reflection blurRad="0" dir="5400000" dist="38100" endA="0" endPos="30000" fadeDir="5400012" kx="0" rotWithShape="0" algn="bl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g108ab269510_1_4"/>
          <p:cNvSpPr txBox="1"/>
          <p:nvPr>
            <p:ph type="title"/>
          </p:nvPr>
        </p:nvSpPr>
        <p:spPr>
          <a:xfrm>
            <a:off x="276650" y="212575"/>
            <a:ext cx="2988000" cy="569400"/>
          </a:xfrm>
          <a:prstGeom prst="rect">
            <a:avLst/>
          </a:prstGeom>
          <a:noFill/>
          <a:ln>
            <a:noFill/>
          </a:ln>
          <a:effectLst>
            <a:outerShdw blurRad="444500" rotWithShape="0" algn="ctr" dir="5400000" dist="38100">
              <a:schemeClr val="dk1"/>
            </a:outerShdw>
          </a:effectLst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19990"/>
              <a:buFont typeface="Bebas Neue"/>
              <a:buNone/>
            </a:pPr>
            <a:r>
              <a:rPr lang="en-US" sz="3000">
                <a:solidFill>
                  <a:srgbClr val="FF0000"/>
                </a:solidFill>
                <a:latin typeface="Bebas Neue"/>
                <a:ea typeface="Bebas Neue"/>
                <a:cs typeface="Bebas Neue"/>
                <a:sym typeface="Bebas Neue"/>
              </a:rPr>
              <a:t>HUMAN POSE ESTIMATION</a:t>
            </a:r>
            <a:endParaRPr sz="3000">
              <a:solidFill>
                <a:srgbClr val="FF0000"/>
              </a:solidFill>
            </a:endParaRPr>
          </a:p>
        </p:txBody>
      </p:sp>
      <p:sp>
        <p:nvSpPr>
          <p:cNvPr id="108" name="Google Shape;108;g108ab269510_1_4"/>
          <p:cNvSpPr txBox="1"/>
          <p:nvPr/>
        </p:nvSpPr>
        <p:spPr>
          <a:xfrm>
            <a:off x="270900" y="566375"/>
            <a:ext cx="58251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Bebas Neue"/>
              <a:buNone/>
            </a:pPr>
            <a:r>
              <a:rPr b="0" i="0" lang="en-US" sz="4800" u="none" cap="none" strike="noStrik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MEDIAPIPE - pose estimation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9" name="Google Shape;109;g108ab269510_1_4" title="rotated slow pose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671537" y="1619100"/>
            <a:ext cx="6848926" cy="5136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g108ab269510_1_4"/>
          <p:cNvSpPr txBox="1"/>
          <p:nvPr/>
        </p:nvSpPr>
        <p:spPr>
          <a:xfrm>
            <a:off x="10576525" y="220225"/>
            <a:ext cx="1466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Reference: 2</a:t>
            </a:r>
            <a:endParaRPr b="0" i="0" sz="2400" u="none" cap="none" strike="noStrike">
              <a:solidFill>
                <a:srgbClr val="00000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0603c5642c_6_20"/>
          <p:cNvSpPr/>
          <p:nvPr/>
        </p:nvSpPr>
        <p:spPr>
          <a:xfrm>
            <a:off x="0" y="1701600"/>
            <a:ext cx="12202200" cy="5156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g10603c5642c_6_20"/>
          <p:cNvSpPr txBox="1"/>
          <p:nvPr>
            <p:ph type="title"/>
          </p:nvPr>
        </p:nvSpPr>
        <p:spPr>
          <a:xfrm>
            <a:off x="379229" y="253814"/>
            <a:ext cx="3913500" cy="51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85713"/>
              <a:buFont typeface="Bebas Neue"/>
              <a:buNone/>
            </a:pPr>
            <a:r>
              <a:rPr lang="en-US" sz="2800">
                <a:solidFill>
                  <a:srgbClr val="7AC4DE"/>
                </a:solidFill>
                <a:latin typeface="Bebas Neue"/>
                <a:ea typeface="Bebas Neue"/>
                <a:cs typeface="Bebas Neue"/>
                <a:sym typeface="Bebas Neue"/>
              </a:rPr>
              <a:t>HUMAN FACE ESTIMATION</a:t>
            </a:r>
            <a:endParaRPr sz="2800">
              <a:solidFill>
                <a:srgbClr val="7AC4DE"/>
              </a:solidFill>
            </a:endParaRPr>
          </a:p>
        </p:txBody>
      </p:sp>
      <p:sp>
        <p:nvSpPr>
          <p:cNvPr id="117" name="Google Shape;117;g10603c5642c_6_20"/>
          <p:cNvSpPr txBox="1"/>
          <p:nvPr/>
        </p:nvSpPr>
        <p:spPr>
          <a:xfrm>
            <a:off x="379219" y="537920"/>
            <a:ext cx="5117400" cy="78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85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50000"/>
              <a:buFont typeface="Bebas Neue"/>
              <a:buNone/>
            </a:pPr>
            <a:r>
              <a:rPr b="0" i="0" lang="en-US" sz="4800" u="none" cap="none" strike="noStrik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MEDIAPIPE - FACEMESH MODEL</a:t>
            </a:r>
            <a:endParaRPr b="0" i="0" sz="4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8" name="Google Shape;118;g10603c5642c_6_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2025" y="2001395"/>
            <a:ext cx="4895850" cy="4533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pic>
        <p:nvPicPr>
          <p:cNvPr id="119" name="Google Shape;119;g10603c5642c_6_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677600" y="2007625"/>
            <a:ext cx="4895850" cy="4533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sp>
        <p:nvSpPr>
          <p:cNvPr id="120" name="Google Shape;120;g10603c5642c_6_20"/>
          <p:cNvSpPr txBox="1"/>
          <p:nvPr/>
        </p:nvSpPr>
        <p:spPr>
          <a:xfrm>
            <a:off x="10576525" y="220225"/>
            <a:ext cx="1466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Reference: 2</a:t>
            </a:r>
            <a:endParaRPr b="0" i="0" sz="2400" u="none" cap="none" strike="noStrike">
              <a:solidFill>
                <a:srgbClr val="00000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cfefcf5bb4_0_51"/>
          <p:cNvSpPr/>
          <p:nvPr/>
        </p:nvSpPr>
        <p:spPr>
          <a:xfrm>
            <a:off x="0" y="1408550"/>
            <a:ext cx="12192000" cy="5449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gcfefcf5bb4_0_51"/>
          <p:cNvSpPr txBox="1"/>
          <p:nvPr>
            <p:ph type="title"/>
          </p:nvPr>
        </p:nvSpPr>
        <p:spPr>
          <a:xfrm>
            <a:off x="367679" y="253864"/>
            <a:ext cx="3913500" cy="51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85713"/>
              <a:buFont typeface="Bebas Neue"/>
              <a:buNone/>
            </a:pPr>
            <a:r>
              <a:rPr lang="en-US" sz="2800">
                <a:solidFill>
                  <a:srgbClr val="7AC4DE"/>
                </a:solidFill>
                <a:latin typeface="Bebas Neue"/>
                <a:ea typeface="Bebas Neue"/>
                <a:cs typeface="Bebas Neue"/>
                <a:sym typeface="Bebas Neue"/>
              </a:rPr>
              <a:t>Homography estimation</a:t>
            </a:r>
            <a:endParaRPr sz="2800">
              <a:solidFill>
                <a:srgbClr val="7AC4DE"/>
              </a:solidFill>
            </a:endParaRPr>
          </a:p>
        </p:txBody>
      </p:sp>
      <p:sp>
        <p:nvSpPr>
          <p:cNvPr id="127" name="Google Shape;127;gcfefcf5bb4_0_51"/>
          <p:cNvSpPr txBox="1"/>
          <p:nvPr/>
        </p:nvSpPr>
        <p:spPr>
          <a:xfrm>
            <a:off x="357525" y="528100"/>
            <a:ext cx="7689600" cy="78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Bebas Neue"/>
              <a:buNone/>
            </a:pPr>
            <a:r>
              <a:rPr b="0" i="0" lang="en-US" sz="3200" u="none" cap="none" strike="noStrik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3d point cloud - rotation and translation</a:t>
            </a:r>
            <a:endParaRPr b="0" i="0" sz="32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8" name="Google Shape;128;gcfefcf5bb4_0_51"/>
          <p:cNvPicPr preferRelativeResize="0"/>
          <p:nvPr/>
        </p:nvPicPr>
        <p:blipFill rotWithShape="1">
          <a:blip r:embed="rId4">
            <a:alphaModFix/>
          </a:blip>
          <a:srcRect b="2687" l="36176" r="30909" t="13327"/>
          <a:stretch/>
        </p:blipFill>
        <p:spPr>
          <a:xfrm>
            <a:off x="209325" y="1968183"/>
            <a:ext cx="2840352" cy="40764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gcfefcf5bb4_0_51"/>
          <p:cNvPicPr preferRelativeResize="0"/>
          <p:nvPr/>
        </p:nvPicPr>
        <p:blipFill rotWithShape="1">
          <a:blip r:embed="rId5">
            <a:alphaModFix/>
          </a:blip>
          <a:srcRect b="3273" l="29792" r="29937" t="11662"/>
          <a:stretch/>
        </p:blipFill>
        <p:spPr>
          <a:xfrm>
            <a:off x="3721925" y="2008262"/>
            <a:ext cx="3363749" cy="3996324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gcfefcf5bb4_0_51"/>
          <p:cNvSpPr/>
          <p:nvPr/>
        </p:nvSpPr>
        <p:spPr>
          <a:xfrm>
            <a:off x="3144550" y="3900975"/>
            <a:ext cx="512100" cy="210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0000"/>
              </a:solidFill>
              <a:highlight>
                <a:srgbClr val="FF0000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gcfefcf5bb4_0_51"/>
          <p:cNvSpPr/>
          <p:nvPr/>
        </p:nvSpPr>
        <p:spPr>
          <a:xfrm>
            <a:off x="7363550" y="3900975"/>
            <a:ext cx="1408200" cy="210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0000"/>
              </a:solidFill>
              <a:highlight>
                <a:srgbClr val="FF0000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gcfefcf5bb4_0_51"/>
          <p:cNvSpPr txBox="1"/>
          <p:nvPr/>
        </p:nvSpPr>
        <p:spPr>
          <a:xfrm>
            <a:off x="7363550" y="3183175"/>
            <a:ext cx="1375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FF0000"/>
                </a:solidFill>
                <a:latin typeface="Bebas Neue"/>
                <a:ea typeface="Bebas Neue"/>
                <a:cs typeface="Bebas Neue"/>
                <a:sym typeface="Bebas Neue"/>
              </a:rPr>
              <a:t>Rotation</a:t>
            </a:r>
            <a:r>
              <a:rPr b="1" i="0" lang="en-US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?</a:t>
            </a:r>
            <a:endParaRPr b="1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gcfefcf5bb4_0_51"/>
          <p:cNvSpPr txBox="1"/>
          <p:nvPr/>
        </p:nvSpPr>
        <p:spPr>
          <a:xfrm>
            <a:off x="7270700" y="4184675"/>
            <a:ext cx="1764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FF0000"/>
                </a:solidFill>
                <a:latin typeface="Bebas Neue"/>
                <a:ea typeface="Bebas Neue"/>
                <a:cs typeface="Bebas Neue"/>
                <a:sym typeface="Bebas Neue"/>
              </a:rPr>
              <a:t>Translation</a:t>
            </a:r>
            <a:endParaRPr b="0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4" name="Google Shape;134;gcfefcf5bb4_0_5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035300" y="1828375"/>
            <a:ext cx="2840350" cy="2356303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pic>
        <p:nvPicPr>
          <p:cNvPr id="135" name="Google Shape;135;gcfefcf5bb4_0_5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035300" y="4677275"/>
            <a:ext cx="2840350" cy="15893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sp>
        <p:nvSpPr>
          <p:cNvPr id="136" name="Google Shape;136;gcfefcf5bb4_0_51"/>
          <p:cNvSpPr txBox="1"/>
          <p:nvPr/>
        </p:nvSpPr>
        <p:spPr>
          <a:xfrm>
            <a:off x="10148450" y="220225"/>
            <a:ext cx="1894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Reference: 3,4,6</a:t>
            </a:r>
            <a:endParaRPr b="0" i="0" sz="2400" u="none" cap="none" strike="noStrike">
              <a:solidFill>
                <a:srgbClr val="00000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cfefcf5bb4_0_45"/>
          <p:cNvSpPr/>
          <p:nvPr/>
        </p:nvSpPr>
        <p:spPr>
          <a:xfrm>
            <a:off x="0" y="1316175"/>
            <a:ext cx="12192000" cy="5541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gcfefcf5bb4_0_45"/>
          <p:cNvSpPr txBox="1"/>
          <p:nvPr>
            <p:ph type="title"/>
          </p:nvPr>
        </p:nvSpPr>
        <p:spPr>
          <a:xfrm>
            <a:off x="379225" y="253825"/>
            <a:ext cx="2553300" cy="51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Bebas Neue"/>
              <a:buNone/>
            </a:pPr>
            <a:r>
              <a:rPr lang="en-US" sz="3020">
                <a:solidFill>
                  <a:srgbClr val="7AC4DE"/>
                </a:solidFill>
                <a:latin typeface="Bebas Neue"/>
                <a:ea typeface="Bebas Neue"/>
                <a:cs typeface="Bebas Neue"/>
                <a:sym typeface="Bebas Neue"/>
              </a:rPr>
              <a:t>object rendering</a:t>
            </a:r>
            <a:endParaRPr sz="3020">
              <a:solidFill>
                <a:srgbClr val="7AC4DE"/>
              </a:solidFill>
            </a:endParaRPr>
          </a:p>
        </p:txBody>
      </p:sp>
      <p:sp>
        <p:nvSpPr>
          <p:cNvPr id="143" name="Google Shape;143;gcfefcf5bb4_0_45"/>
          <p:cNvSpPr txBox="1"/>
          <p:nvPr/>
        </p:nvSpPr>
        <p:spPr>
          <a:xfrm>
            <a:off x="369069" y="528045"/>
            <a:ext cx="5117400" cy="78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625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50000"/>
              <a:buFont typeface="Bebas Neue"/>
              <a:buNone/>
            </a:pPr>
            <a:r>
              <a:rPr b="0" i="0" lang="en-US" sz="4800" u="none" cap="none" strike="noStrik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mesh creation and object rendering</a:t>
            </a:r>
            <a:endParaRPr b="0" i="0" sz="4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4" name="Google Shape;144;gcfefcf5bb4_0_45"/>
          <p:cNvPicPr preferRelativeResize="0"/>
          <p:nvPr/>
        </p:nvPicPr>
        <p:blipFill rotWithShape="1">
          <a:blip r:embed="rId4">
            <a:alphaModFix/>
          </a:blip>
          <a:srcRect b="26465" l="29567" r="30818" t="13481"/>
          <a:stretch/>
        </p:blipFill>
        <p:spPr>
          <a:xfrm>
            <a:off x="9981400" y="4367279"/>
            <a:ext cx="1536300" cy="232907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pic>
        <p:nvPicPr>
          <p:cNvPr id="145" name="Google Shape;145;gcfefcf5bb4_0_45"/>
          <p:cNvPicPr preferRelativeResize="0"/>
          <p:nvPr/>
        </p:nvPicPr>
        <p:blipFill rotWithShape="1">
          <a:blip r:embed="rId5">
            <a:alphaModFix/>
          </a:blip>
          <a:srcRect b="28620" l="30878" r="32185" t="15338"/>
          <a:stretch/>
        </p:blipFill>
        <p:spPr>
          <a:xfrm>
            <a:off x="10128875" y="1571713"/>
            <a:ext cx="1388820" cy="21072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67843"/>
              </a:srgbClr>
            </a:outerShdw>
          </a:effectLst>
        </p:spPr>
      </p:pic>
      <p:pic>
        <p:nvPicPr>
          <p:cNvPr id="146" name="Google Shape;146;gcfefcf5bb4_0_45"/>
          <p:cNvPicPr preferRelativeResize="0"/>
          <p:nvPr/>
        </p:nvPicPr>
        <p:blipFill rotWithShape="1">
          <a:blip r:embed="rId6">
            <a:alphaModFix/>
          </a:blip>
          <a:srcRect b="2687" l="36176" r="30909" t="13327"/>
          <a:stretch/>
        </p:blipFill>
        <p:spPr>
          <a:xfrm>
            <a:off x="6424200" y="1522872"/>
            <a:ext cx="1536302" cy="2204928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gcfefcf5bb4_0_45"/>
          <p:cNvSpPr/>
          <p:nvPr/>
        </p:nvSpPr>
        <p:spPr>
          <a:xfrm rot="-821">
            <a:off x="8416487" y="2474594"/>
            <a:ext cx="1256400" cy="301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>
              <a:alpha val="69411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0000"/>
              </a:solidFill>
              <a:highlight>
                <a:srgbClr val="FF0000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gcfefcf5bb4_0_45"/>
          <p:cNvSpPr/>
          <p:nvPr/>
        </p:nvSpPr>
        <p:spPr>
          <a:xfrm rot="5400000">
            <a:off x="10608175" y="3993550"/>
            <a:ext cx="430200" cy="3171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>
              <a:alpha val="69411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0000"/>
              </a:solidFill>
              <a:highlight>
                <a:srgbClr val="FF0000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gcfefcf5bb4_0_45"/>
          <p:cNvSpPr/>
          <p:nvPr/>
        </p:nvSpPr>
        <p:spPr>
          <a:xfrm rot="10798955">
            <a:off x="4629050" y="5269761"/>
            <a:ext cx="4933500" cy="5241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>
              <a:alpha val="69411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0000"/>
              </a:solidFill>
              <a:highlight>
                <a:srgbClr val="FF0000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0" name="Google Shape;150;gcfefcf5bb4_0_45"/>
          <p:cNvPicPr preferRelativeResize="0"/>
          <p:nvPr/>
        </p:nvPicPr>
        <p:blipFill rotWithShape="1">
          <a:blip r:embed="rId7">
            <a:alphaModFix/>
          </a:blip>
          <a:srcRect b="3920" l="7441" r="0" t="0"/>
          <a:stretch/>
        </p:blipFill>
        <p:spPr>
          <a:xfrm>
            <a:off x="811850" y="2047300"/>
            <a:ext cx="3344525" cy="44191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sp>
        <p:nvSpPr>
          <p:cNvPr id="151" name="Google Shape;151;gcfefcf5bb4_0_45"/>
          <p:cNvSpPr txBox="1"/>
          <p:nvPr/>
        </p:nvSpPr>
        <p:spPr>
          <a:xfrm>
            <a:off x="8471838" y="1755050"/>
            <a:ext cx="1145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FF0000"/>
                </a:solidFill>
                <a:latin typeface="Bebas Neue"/>
                <a:ea typeface="Bebas Neue"/>
                <a:cs typeface="Bebas Neue"/>
                <a:sym typeface="Bebas Neue"/>
              </a:rPr>
              <a:t>PyTorch3D</a:t>
            </a:r>
            <a:endParaRPr b="0" i="0" sz="2000" u="none" cap="none" strike="noStrike">
              <a:solidFill>
                <a:srgbClr val="FF000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52" name="Google Shape;152;gcfefcf5bb4_0_45"/>
          <p:cNvSpPr txBox="1"/>
          <p:nvPr/>
        </p:nvSpPr>
        <p:spPr>
          <a:xfrm>
            <a:off x="6305050" y="3727800"/>
            <a:ext cx="1950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FF0000"/>
                </a:solidFill>
                <a:latin typeface="Bebas Neue"/>
                <a:ea typeface="Bebas Neue"/>
                <a:cs typeface="Bebas Neue"/>
                <a:sym typeface="Bebas Neue"/>
              </a:rPr>
              <a:t>Open3d: Select POI</a:t>
            </a:r>
            <a:endParaRPr b="0" i="0" sz="2000" u="none" cap="none" strike="noStrike">
              <a:solidFill>
                <a:srgbClr val="FF000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53" name="Google Shape;153;gcfefcf5bb4_0_45"/>
          <p:cNvSpPr txBox="1"/>
          <p:nvPr/>
        </p:nvSpPr>
        <p:spPr>
          <a:xfrm>
            <a:off x="8876650" y="3921250"/>
            <a:ext cx="1696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FF0000"/>
                </a:solidFill>
                <a:latin typeface="Bebas Neue"/>
                <a:ea typeface="Bebas Neue"/>
                <a:cs typeface="Bebas Neue"/>
                <a:sym typeface="Bebas Neue"/>
              </a:rPr>
              <a:t>Remove Background</a:t>
            </a:r>
            <a:endParaRPr b="0" i="0" sz="1800" u="none" cap="none" strike="noStrike">
              <a:solidFill>
                <a:srgbClr val="FF000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54" name="Google Shape;154;gcfefcf5bb4_0_45"/>
          <p:cNvSpPr txBox="1"/>
          <p:nvPr/>
        </p:nvSpPr>
        <p:spPr>
          <a:xfrm>
            <a:off x="10275450" y="220225"/>
            <a:ext cx="1767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Reference: 4,5</a:t>
            </a:r>
            <a:endParaRPr b="0" i="0" sz="2400" u="none" cap="none" strike="noStrike">
              <a:solidFill>
                <a:srgbClr val="00000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"/>
          <p:cNvSpPr txBox="1"/>
          <p:nvPr/>
        </p:nvSpPr>
        <p:spPr>
          <a:xfrm>
            <a:off x="2209801" y="2321024"/>
            <a:ext cx="8432320" cy="22159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800"/>
              <a:buFont typeface="Arial"/>
              <a:buNone/>
            </a:pPr>
            <a:r>
              <a:rPr b="0" i="0" lang="en-US" sz="13800" u="none" cap="none" strike="noStrik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VIDEO RESULTS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2019-12-03T19:14:35Z</dcterms:created>
</cp:coreProperties>
</file>